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8" r:id="rId3"/>
    <p:sldId id="259" r:id="rId4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3" userDrawn="1">
          <p15:clr>
            <a:srgbClr val="A4A3A4"/>
          </p15:clr>
        </p15:guide>
        <p15:guide id="2" pos="27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96A79B-A8A6-1E8D-D8E3-D89254AFCEE5}" name="Marie-Chantal Falardeau" initials="MCF" userId="S::falm3002@usherbrooke.ca::525ef1f8-c1a2-4a73-9b68-2cdaeeb168e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63" autoAdjust="0"/>
    <p:restoredTop sz="94660"/>
  </p:normalViewPr>
  <p:slideViewPr>
    <p:cSldViewPr snapToGrid="0">
      <p:cViewPr varScale="1">
        <p:scale>
          <a:sx n="45" d="100"/>
          <a:sy n="45" d="100"/>
        </p:scale>
        <p:origin x="1920" y="80"/>
      </p:cViewPr>
      <p:guideLst>
        <p:guide orient="horz" pos="3163"/>
        <p:guide pos="2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609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165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34756"/>
            <a:ext cx="1676608" cy="85119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34756"/>
            <a:ext cx="4932630" cy="851192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694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834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504056"/>
            <a:ext cx="6706433" cy="4178071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6721654"/>
            <a:ext cx="6706433" cy="2197149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005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673780"/>
            <a:ext cx="3304619" cy="637289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673780"/>
            <a:ext cx="3304619" cy="637289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616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34758"/>
            <a:ext cx="6706433" cy="194139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462203"/>
            <a:ext cx="32894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668891"/>
            <a:ext cx="3289432" cy="539638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462203"/>
            <a:ext cx="33056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668891"/>
            <a:ext cx="3305632" cy="539638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4364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016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836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446169"/>
            <a:ext cx="3936385" cy="7137830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5907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446169"/>
            <a:ext cx="3936385" cy="7137830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093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085F0-8A04-4FAD-8497-BA94C6059677}" type="datetimeFigureOut">
              <a:rPr lang="fr-CA" smtClean="0"/>
              <a:t>2025-12-19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554DE-89DA-44C4-9939-AC32EBF69FF3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505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D79F36-52A9-4224-8255-4B9FA0D98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60" y="146104"/>
            <a:ext cx="2173104" cy="7687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9B7DE5-FF16-4DA1-AA50-7E2C362E5D60}"/>
              </a:ext>
            </a:extLst>
          </p:cNvPr>
          <p:cNvSpPr txBox="1"/>
          <p:nvPr/>
        </p:nvSpPr>
        <p:spPr>
          <a:xfrm>
            <a:off x="154360" y="1124158"/>
            <a:ext cx="762121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Tips for Creating an Optimal Poster for Recruiting Participants for a Research Project</a:t>
            </a:r>
          </a:p>
          <a:p>
            <a:endParaRPr lang="en-US" sz="1600" dirty="0"/>
          </a:p>
          <a:p>
            <a:r>
              <a:rPr lang="en-US" sz="1600" dirty="0"/>
              <a:t>The poster should: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Be clear and concise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Include the following information: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Bishop’s University logo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Project title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 brief explanation of the research objective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 nature of the participation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Inclusion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 anticipated period for data collection and/or the deadline for the participant to express interest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If applicable: how participants can express their interest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Name of the responsible researcher and contact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If applicable: name and title of the research supervisor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 note stating that the project has been approved by the Research Ethics Committee in the Faculty of Letters and Human Sciences </a:t>
            </a:r>
            <a:r>
              <a:rPr lang="en-US" sz="1600" b="1" dirty="0"/>
              <a:t>OR</a:t>
            </a:r>
            <a:r>
              <a:rPr lang="en-US" sz="1600" dirty="0"/>
              <a:t> the Faculty of Education and Social Sciences of Bishop’s University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If a photo is used, it must be copyright-free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E5A764-0F58-4088-9DE2-B1E5F868AB80}"/>
              </a:ext>
            </a:extLst>
          </p:cNvPr>
          <p:cNvSpPr txBox="1"/>
          <p:nvPr/>
        </p:nvSpPr>
        <p:spPr>
          <a:xfrm>
            <a:off x="154360" y="7026936"/>
            <a:ext cx="72088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/>
              <a:t>Please use the template provided on the following slide:</a:t>
            </a:r>
          </a:p>
          <a:p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 Leave Bishop’s University logo and the Office of Research and Graduate Studies information in the designated area at the top.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Position the project title prominently at the top of the poster.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Retain the existing footer and update it with the correct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You may rearrange the remaining content as needed to optimize clarity and visual appeal.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Stay within the Bishop’s </a:t>
            </a:r>
            <a:r>
              <a:rPr lang="en-US" sz="1600" dirty="0" err="1"/>
              <a:t>colours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372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AEB26E-377A-4D70-8FBA-27A5FFD7F655}"/>
              </a:ext>
            </a:extLst>
          </p:cNvPr>
          <p:cNvSpPr txBox="1"/>
          <p:nvPr/>
        </p:nvSpPr>
        <p:spPr>
          <a:xfrm>
            <a:off x="900113" y="1234708"/>
            <a:ext cx="63865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Invitation to Participate in a Research Project Titled</a:t>
            </a:r>
            <a:br>
              <a:rPr lang="en-US" dirty="0"/>
            </a:br>
            <a:r>
              <a:rPr lang="en-US" i="1" dirty="0"/>
              <a:t>"The Ethics of Research Involving Human Participants"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7658A1-6FBC-40BA-9684-6DC6DFA8296D}"/>
              </a:ext>
            </a:extLst>
          </p:cNvPr>
          <p:cNvSpPr txBox="1"/>
          <p:nvPr/>
        </p:nvSpPr>
        <p:spPr>
          <a:xfrm>
            <a:off x="509855" y="2333325"/>
            <a:ext cx="1163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Objectives</a:t>
            </a:r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A3823-2F0E-48ED-84FB-7CE815385146}"/>
              </a:ext>
            </a:extLst>
          </p:cNvPr>
          <p:cNvSpPr txBox="1"/>
          <p:nvPr/>
        </p:nvSpPr>
        <p:spPr>
          <a:xfrm>
            <a:off x="482948" y="2878837"/>
            <a:ext cx="1515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 Participate: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79C681-B3FD-4AED-98E5-E3E45A321195}"/>
              </a:ext>
            </a:extLst>
          </p:cNvPr>
          <p:cNvSpPr txBox="1"/>
          <p:nvPr/>
        </p:nvSpPr>
        <p:spPr>
          <a:xfrm>
            <a:off x="482948" y="3604109"/>
            <a:ext cx="63865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Your participation will consist of a meeting during which you will: (Example)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Take part in a xx-minute individual interview, either in person at a location convenient to you or via videoconference using Microsoft Teams; 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Complete a 15-minute questionnaire on the Microsoft Forms platform.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Data collection will take place between July 2 and November 29, 2023.</a:t>
            </a:r>
            <a:br>
              <a:rPr lang="en-US" dirty="0"/>
            </a:br>
            <a:r>
              <a:rPr lang="en-US" dirty="0"/>
              <a:t>A compensation of $20 is provided (delivered as a prepaid Visa gift card at the end of participation via email).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B02F9DD-383E-4ED1-8187-2C46FD977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60" y="146104"/>
            <a:ext cx="2173104" cy="768740"/>
          </a:xfrm>
          <a:prstGeom prst="rect">
            <a:avLst/>
          </a:prstGeom>
        </p:spPr>
      </p:pic>
      <p:sp>
        <p:nvSpPr>
          <p:cNvPr id="14" name="Rectangle: Single Corner Snipped 13">
            <a:extLst>
              <a:ext uri="{FF2B5EF4-FFF2-40B4-BE49-F238E27FC236}">
                <a16:creationId xmlns:a16="http://schemas.microsoft.com/office/drawing/2014/main" id="{5CBF192C-9009-41B1-86F1-60B08340B713}"/>
              </a:ext>
            </a:extLst>
          </p:cNvPr>
          <p:cNvSpPr/>
          <p:nvPr/>
        </p:nvSpPr>
        <p:spPr>
          <a:xfrm>
            <a:off x="0" y="9354917"/>
            <a:ext cx="7775575" cy="689196"/>
          </a:xfrm>
          <a:prstGeom prst="snip1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867617-982B-4B15-8087-4E0643C352F8}"/>
              </a:ext>
            </a:extLst>
          </p:cNvPr>
          <p:cNvSpPr txBox="1"/>
          <p:nvPr/>
        </p:nvSpPr>
        <p:spPr>
          <a:xfrm>
            <a:off x="900113" y="9354917"/>
            <a:ext cx="68754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</a:rPr>
              <a:t>This project is conducted under the supervision of [Name of supervisor], Professor, Faculty of [X], Bishop’s University.</a:t>
            </a:r>
          </a:p>
          <a:p>
            <a:pPr algn="r"/>
            <a:endParaRPr lang="en-US" sz="1100" dirty="0">
              <a:solidFill>
                <a:schemeClr val="bg1"/>
              </a:solidFill>
            </a:endParaRPr>
          </a:p>
          <a:p>
            <a:pPr algn="r"/>
            <a:r>
              <a:rPr lang="en-US" sz="1100" dirty="0">
                <a:solidFill>
                  <a:schemeClr val="bg1"/>
                </a:solidFill>
              </a:rPr>
              <a:t>This project has been approved by the Research Ethics Board (REB) at Bishop’s University (File Number).</a:t>
            </a:r>
            <a:endParaRPr lang="en-CA" sz="1100" dirty="0">
              <a:solidFill>
                <a:schemeClr val="bg1"/>
              </a:solidFill>
            </a:endParaRPr>
          </a:p>
        </p:txBody>
      </p:sp>
      <p:pic>
        <p:nvPicPr>
          <p:cNvPr id="20" name="Image 1">
            <a:extLst>
              <a:ext uri="{FF2B5EF4-FFF2-40B4-BE49-F238E27FC236}">
                <a16:creationId xmlns:a16="http://schemas.microsoft.com/office/drawing/2014/main" id="{BEDD80AE-4D4B-46FD-AB0D-3146550B9764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37" r="23734"/>
          <a:stretch/>
        </p:blipFill>
        <p:spPr>
          <a:xfrm>
            <a:off x="5200651" y="-539150"/>
            <a:ext cx="2800350" cy="18161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5DC4E1B-B9F1-4A2F-A23F-35DA1D1FC452}"/>
              </a:ext>
            </a:extLst>
          </p:cNvPr>
          <p:cNvSpPr txBox="1"/>
          <p:nvPr/>
        </p:nvSpPr>
        <p:spPr>
          <a:xfrm>
            <a:off x="141461" y="7710788"/>
            <a:ext cx="7492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would like more information about the project or wish to express your interest, please contact:</a:t>
            </a:r>
            <a:br>
              <a:rPr lang="en-US" dirty="0"/>
            </a:br>
            <a:r>
              <a:rPr lang="en-US" dirty="0"/>
              <a:t>[Your Name], [Department], Bishop’s University</a:t>
            </a:r>
            <a:br>
              <a:rPr lang="en-US" dirty="0"/>
            </a:br>
            <a:r>
              <a:rPr lang="en-US" dirty="0"/>
              <a:t>Email: [email address]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905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AEB26E-377A-4D70-8FBA-27A5FFD7F655}"/>
              </a:ext>
            </a:extLst>
          </p:cNvPr>
          <p:cNvSpPr txBox="1"/>
          <p:nvPr/>
        </p:nvSpPr>
        <p:spPr>
          <a:xfrm>
            <a:off x="900113" y="1234708"/>
            <a:ext cx="63865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Invitation à participer à un projet de recherche intitulé</a:t>
            </a:r>
            <a:br>
              <a:rPr lang="fr-FR" dirty="0"/>
            </a:br>
            <a:r>
              <a:rPr lang="fr-FR" dirty="0"/>
              <a:t>« L’éthique de la recherche impliquant des participants humains »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7658A1-6FBC-40BA-9684-6DC6DFA8296D}"/>
              </a:ext>
            </a:extLst>
          </p:cNvPr>
          <p:cNvSpPr txBox="1"/>
          <p:nvPr/>
        </p:nvSpPr>
        <p:spPr>
          <a:xfrm>
            <a:off x="509855" y="2333325"/>
            <a:ext cx="1013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Objectifs</a:t>
            </a:r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1A3823-2F0E-48ED-84FB-7CE815385146}"/>
              </a:ext>
            </a:extLst>
          </p:cNvPr>
          <p:cNvSpPr txBox="1"/>
          <p:nvPr/>
        </p:nvSpPr>
        <p:spPr>
          <a:xfrm>
            <a:off x="482948" y="2878837"/>
            <a:ext cx="170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Pour </a:t>
            </a:r>
            <a:r>
              <a:rPr lang="en-CA" dirty="0" err="1"/>
              <a:t>participer</a:t>
            </a:r>
            <a:r>
              <a:rPr lang="en-CA" dirty="0"/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79C681-B3FD-4AED-98E5-E3E45A321195}"/>
              </a:ext>
            </a:extLst>
          </p:cNvPr>
          <p:cNvSpPr txBox="1"/>
          <p:nvPr/>
        </p:nvSpPr>
        <p:spPr>
          <a:xfrm>
            <a:off x="482948" y="3604109"/>
            <a:ext cx="63865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Votre participation consistera en une rencontre au cours de laquelle vous pourrez: Exemple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Participer à une entrevue individuelle de xx minutes, soit en personne à un endroit qui vous convient, soit par vidéoconférence via Microsoft Teams ; 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Remplir un questionnaire de 15 minutes sur la plateforme Microsoft Forms.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La collecte de données se déroulera entre le 2 juillet et le 29 novembre 2023.</a:t>
            </a:r>
            <a:br>
              <a:rPr lang="fr-FR" dirty="0"/>
            </a:br>
            <a:r>
              <a:rPr lang="fr-FR" dirty="0"/>
              <a:t>Une compensation de 20 $ est prévue (remise sous forme de carte-cadeau Visa prépayée à la fin de votre participation, par courriel).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B02F9DD-383E-4ED1-8187-2C46FD977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60" y="146104"/>
            <a:ext cx="2173104" cy="768740"/>
          </a:xfrm>
          <a:prstGeom prst="rect">
            <a:avLst/>
          </a:prstGeom>
        </p:spPr>
      </p:pic>
      <p:sp>
        <p:nvSpPr>
          <p:cNvPr id="14" name="Rectangle: Single Corner Snipped 13">
            <a:extLst>
              <a:ext uri="{FF2B5EF4-FFF2-40B4-BE49-F238E27FC236}">
                <a16:creationId xmlns:a16="http://schemas.microsoft.com/office/drawing/2014/main" id="{5CBF192C-9009-41B1-86F1-60B08340B713}"/>
              </a:ext>
            </a:extLst>
          </p:cNvPr>
          <p:cNvSpPr/>
          <p:nvPr/>
        </p:nvSpPr>
        <p:spPr>
          <a:xfrm>
            <a:off x="0" y="9324477"/>
            <a:ext cx="7775575" cy="719636"/>
          </a:xfrm>
          <a:prstGeom prst="snip1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867617-982B-4B15-8087-4E0643C352F8}"/>
              </a:ext>
            </a:extLst>
          </p:cNvPr>
          <p:cNvSpPr txBox="1"/>
          <p:nvPr/>
        </p:nvSpPr>
        <p:spPr>
          <a:xfrm>
            <a:off x="900113" y="9354917"/>
            <a:ext cx="68754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</a:rPr>
              <a:t>This project is conducted under the supervision of [Name of supervisor], Professor, Faculty of [X], Bishop’s University.</a:t>
            </a:r>
          </a:p>
          <a:p>
            <a:pPr algn="r"/>
            <a:endParaRPr lang="en-US" sz="1100" dirty="0">
              <a:solidFill>
                <a:schemeClr val="bg1"/>
              </a:solidFill>
            </a:endParaRPr>
          </a:p>
          <a:p>
            <a:pPr algn="r"/>
            <a:r>
              <a:rPr lang="en-US" sz="1100" dirty="0">
                <a:solidFill>
                  <a:schemeClr val="bg1"/>
                </a:solidFill>
              </a:rPr>
              <a:t>This project has been approved by the Research Ethics Board (REB) at Bishop’s University (File Number).</a:t>
            </a:r>
            <a:endParaRPr lang="en-CA" sz="1100" dirty="0">
              <a:solidFill>
                <a:schemeClr val="bg1"/>
              </a:solidFill>
            </a:endParaRPr>
          </a:p>
        </p:txBody>
      </p:sp>
      <p:pic>
        <p:nvPicPr>
          <p:cNvPr id="20" name="Image 1">
            <a:extLst>
              <a:ext uri="{FF2B5EF4-FFF2-40B4-BE49-F238E27FC236}">
                <a16:creationId xmlns:a16="http://schemas.microsoft.com/office/drawing/2014/main" id="{BEDD80AE-4D4B-46FD-AB0D-3146550B9764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37" r="23734"/>
          <a:stretch/>
        </p:blipFill>
        <p:spPr>
          <a:xfrm>
            <a:off x="5200651" y="-539150"/>
            <a:ext cx="2800350" cy="18161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5DC4E1B-B9F1-4A2F-A23F-35DA1D1FC452}"/>
              </a:ext>
            </a:extLst>
          </p:cNvPr>
          <p:cNvSpPr txBox="1"/>
          <p:nvPr/>
        </p:nvSpPr>
        <p:spPr>
          <a:xfrm>
            <a:off x="141461" y="7710788"/>
            <a:ext cx="7492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vous souhaitez obtenir plus d’informations sur le projet ou manifester votre intérêt, veuillez contacter :</a:t>
            </a:r>
            <a:br>
              <a:rPr lang="fr-FR" dirty="0"/>
            </a:br>
            <a:r>
              <a:rPr lang="fr-FR" dirty="0"/>
              <a:t>Ton Nom], [Département], [Faculté], Bishop’s </a:t>
            </a:r>
            <a:r>
              <a:rPr lang="fr-FR" dirty="0" err="1"/>
              <a:t>University</a:t>
            </a:r>
            <a:br>
              <a:rPr lang="fr-FR" dirty="0"/>
            </a:br>
            <a:r>
              <a:rPr lang="fr-FR" dirty="0"/>
              <a:t>Courriel : [adresse courriel] </a:t>
            </a:r>
          </a:p>
        </p:txBody>
      </p:sp>
    </p:spTree>
    <p:extLst>
      <p:ext uri="{BB962C8B-B14F-4D97-AF65-F5344CB8AC3E}">
        <p14:creationId xmlns:p14="http://schemas.microsoft.com/office/powerpoint/2010/main" val="1876885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304</TotalTime>
  <Words>596</Words>
  <Application>Microsoft Office PowerPoint</Application>
  <PresentationFormat>Custom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Marie-Chantal Falardeau</dc:creator>
  <cp:lastModifiedBy>Joannie St-Germain</cp:lastModifiedBy>
  <cp:revision>32</cp:revision>
  <dcterms:created xsi:type="dcterms:W3CDTF">2023-04-21T19:49:10Z</dcterms:created>
  <dcterms:modified xsi:type="dcterms:W3CDTF">2025-12-19T16:49:20Z</dcterms:modified>
</cp:coreProperties>
</file>